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5" r:id="rId3"/>
    <p:sldId id="286" r:id="rId4"/>
    <p:sldId id="289" r:id="rId5"/>
    <p:sldId id="265" r:id="rId6"/>
    <p:sldId id="266" r:id="rId7"/>
    <p:sldId id="261" r:id="rId8"/>
    <p:sldId id="262" r:id="rId9"/>
    <p:sldId id="270" r:id="rId10"/>
    <p:sldId id="283" r:id="rId11"/>
    <p:sldId id="271" r:id="rId12"/>
    <p:sldId id="277" r:id="rId13"/>
    <p:sldId id="279" r:id="rId14"/>
    <p:sldId id="280" r:id="rId15"/>
    <p:sldId id="282" r:id="rId16"/>
    <p:sldId id="28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01D2A-A535-443E-B029-32898BDE719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DCD0B-4FC2-43E6-89EE-F15F37F8E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154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01D2A-A535-443E-B029-32898BDE719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DCD0B-4FC2-43E6-89EE-F15F37F8E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776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01D2A-A535-443E-B029-32898BDE719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DCD0B-4FC2-43E6-89EE-F15F37F8E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925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01D2A-A535-443E-B029-32898BDE719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DCD0B-4FC2-43E6-89EE-F15F37F8E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618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01D2A-A535-443E-B029-32898BDE719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DCD0B-4FC2-43E6-89EE-F15F37F8E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31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01D2A-A535-443E-B029-32898BDE719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DCD0B-4FC2-43E6-89EE-F15F37F8E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647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01D2A-A535-443E-B029-32898BDE719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DCD0B-4FC2-43E6-89EE-F15F37F8E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510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01D2A-A535-443E-B029-32898BDE719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DCD0B-4FC2-43E6-89EE-F15F37F8E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178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01D2A-A535-443E-B029-32898BDE719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DCD0B-4FC2-43E6-89EE-F15F37F8E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038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01D2A-A535-443E-B029-32898BDE719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DCD0B-4FC2-43E6-89EE-F15F37F8E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077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01D2A-A535-443E-B029-32898BDE719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DCD0B-4FC2-43E6-89EE-F15F37F8E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491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01D2A-A535-443E-B029-32898BDE719D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DCD0B-4FC2-43E6-89EE-F15F37F8E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65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13805"/>
          </a:xfrm>
        </p:spPr>
        <p:txBody>
          <a:bodyPr/>
          <a:lstStyle/>
          <a:p>
            <a:pPr algn="ctr"/>
            <a:r>
              <a:rPr lang="ru-RU" b="1" dirty="0" smtClean="0"/>
              <a:t>ОЦЕНКА ЭФФЕКТИВНОСТИ ИНВЕСТИЦИОННОГО ПРОЕКТА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36237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ДИССЕРТАЦИИ ПРЕЗИДЕНТОВ РФ и РК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1. Путин В.В. ( к.э.н. )  «Стратегическое планирование воспроизводства минерально-</a:t>
            </a:r>
            <a:r>
              <a:rPr lang="ru-RU" dirty="0" err="1" smtClean="0"/>
              <a:t>сырьвой</a:t>
            </a:r>
            <a:r>
              <a:rPr lang="ru-RU" dirty="0" smtClean="0"/>
              <a:t> базы региона в условиях формирования рыночных отношений».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2. Назарбаев Н.А. ( д.э.н. )  «Стратегия ресурсосбережения в условиях становления и развития рыночных отношений».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0791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СТРАТЕГИИ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31235"/>
            <a:ext cx="10515600" cy="4745728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        </a:t>
            </a:r>
          </a:p>
          <a:p>
            <a:pPr marL="0" indent="0" algn="just">
              <a:buNone/>
            </a:pPr>
            <a:r>
              <a:rPr lang="ru-R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любой стратегии завершается ее экономической оценкой.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Стратегическое планирование с финансовой позиции можно оценивать как инвестиционное планирование (</a:t>
            </a:r>
            <a:r>
              <a:rPr lang="ru-RU" sz="8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инвестиционная стратегия).</a:t>
            </a:r>
            <a:endParaRPr lang="ru-RU" sz="8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ru-RU" sz="8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Цель </a:t>
            </a:r>
            <a:r>
              <a:rPr lang="ru-RU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стратегического планирования </a:t>
            </a: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увеличение притока денежных средств, по сравнению с существующим уровнем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Инвестиционная стратегия 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актив баланса, она отвечает на вопросы: куда вкладывать ресурсы и сколько будет стоить эта стратегия?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8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Финансовая </a:t>
            </a:r>
            <a:r>
              <a:rPr lang="ru-RU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</a:t>
            </a: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пассив баланса</a:t>
            </a: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она отвечает на 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 из каких источников будет осуществляться финансирование данного проекта (стратегии).</a:t>
            </a:r>
          </a:p>
          <a:p>
            <a:pPr marL="0" indent="0" algn="just">
              <a:buNone/>
            </a:pP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buNone/>
            </a:pPr>
            <a:r>
              <a:rPr lang="ru-RU" dirty="0" smtClean="0"/>
              <a:t>    </a:t>
            </a:r>
            <a:endParaRPr lang="ru-RU" dirty="0"/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2400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92982"/>
            <a:ext cx="10515600" cy="747421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доходности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40403"/>
            <a:ext cx="10515600" cy="4936560"/>
          </a:xfrm>
        </p:spPr>
        <p:txBody>
          <a:bodyPr/>
          <a:lstStyle/>
          <a:p>
            <a:r>
              <a:rPr lang="ru-RU" sz="1400" dirty="0"/>
              <a:t>О</a:t>
            </a:r>
            <a:r>
              <a:rPr lang="ru-RU" sz="1400" dirty="0" smtClean="0"/>
              <a:t>т инвестиционной деятельности: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sz="1400" dirty="0" smtClean="0"/>
          </a:p>
          <a:p>
            <a:r>
              <a:rPr lang="ru-RU" sz="1400" dirty="0" smtClean="0"/>
              <a:t>Доходность по акциям:</a:t>
            </a:r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r>
              <a:rPr lang="ru-RU" sz="1400" dirty="0" smtClean="0"/>
              <a:t>Доходность по облигациям:</a:t>
            </a:r>
          </a:p>
          <a:p>
            <a:endParaRPr lang="ru-RU" sz="1400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28220" t="18420" r="26364" b="20467"/>
          <a:stretch/>
        </p:blipFill>
        <p:spPr bwMode="auto">
          <a:xfrm>
            <a:off x="3562185" y="1531661"/>
            <a:ext cx="7927450" cy="48850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28099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4000" b="1" dirty="0" smtClean="0"/>
              <a:t>Концепция </a:t>
            </a:r>
            <a:r>
              <a:rPr lang="ru-RU" sz="4000" b="1" dirty="0"/>
              <a:t>денежного </a:t>
            </a:r>
            <a:r>
              <a:rPr lang="ru-RU" sz="4000" b="1" dirty="0" smtClean="0"/>
              <a:t>потока ИП</a:t>
            </a:r>
            <a:r>
              <a:rPr lang="ru-RU" sz="4000" dirty="0" smtClean="0"/>
              <a:t> </a:t>
            </a:r>
            <a:endParaRPr lang="ru-RU" sz="4000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9763" y="1600200"/>
            <a:ext cx="8507412" cy="499745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4600" dirty="0"/>
              <a:t>Предполагает: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sz="2400" dirty="0"/>
              <a:t>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sz="2400" b="1" dirty="0">
                <a:solidFill>
                  <a:srgbClr val="FFFF00"/>
                </a:solidFill>
              </a:rPr>
              <a:t>    </a:t>
            </a:r>
            <a:r>
              <a:rPr lang="ru-RU" sz="3600" b="1" dirty="0"/>
              <a:t>1</a:t>
            </a:r>
            <a:r>
              <a:rPr lang="ru-RU" sz="3600" dirty="0"/>
              <a:t>.  Определение денежного потока, его вида и продолжительности;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sz="3600" dirty="0"/>
              <a:t>    </a:t>
            </a:r>
            <a:r>
              <a:rPr lang="ru-RU" sz="3600" b="1" dirty="0"/>
              <a:t>2</a:t>
            </a:r>
            <a:r>
              <a:rPr lang="ru-RU" sz="3600" dirty="0"/>
              <a:t>. Оценку факторов, определяющих величину отдельных элементов денежного потока;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sz="3600" dirty="0"/>
              <a:t>    </a:t>
            </a:r>
            <a:r>
              <a:rPr lang="ru-RU" sz="3600" b="1" dirty="0"/>
              <a:t>3</a:t>
            </a:r>
            <a:r>
              <a:rPr lang="ru-RU" sz="3600" dirty="0"/>
              <a:t>. Выбор коэффициента дисконтирования, который позволяет сопоставить элементы денежного потока, генерируемые в отдельные периоды времени;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sz="3600" dirty="0"/>
              <a:t>    </a:t>
            </a:r>
            <a:r>
              <a:rPr lang="ru-RU" sz="3600" b="1" dirty="0"/>
              <a:t>4</a:t>
            </a:r>
            <a:r>
              <a:rPr lang="ru-RU" sz="3600" dirty="0"/>
              <a:t>. Оценку риска, связанного с денежными потоками.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sz="3600" dirty="0"/>
              <a:t>	</a:t>
            </a:r>
            <a:r>
              <a:rPr lang="ru-RU" sz="3600" b="1" dirty="0"/>
              <a:t>Денежный поток</a:t>
            </a:r>
            <a:r>
              <a:rPr lang="ru-RU" sz="3600" dirty="0"/>
              <a:t> – совокупность генерируемых проектом притоков и оттоков денежных средств в разрезе отдельных временных интервалов.</a:t>
            </a:r>
          </a:p>
        </p:txBody>
      </p:sp>
    </p:spTree>
    <p:extLst>
      <p:ext uri="{BB962C8B-B14F-4D97-AF65-F5344CB8AC3E}">
        <p14:creationId xmlns:p14="http://schemas.microsoft.com/office/powerpoint/2010/main" val="2683303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Виды денежных потоков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Денежные потоки проекта классифицируют в зависимости от отдельных видов деятельности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indent="450215" algn="just">
              <a:spcAft>
                <a:spcPts val="0"/>
              </a:spcAft>
            </a:pP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170"/>
              </a:spcBef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2316480" algn="l"/>
                <a:tab pos="44958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денежный поток от инвестиционной деятельности -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и(</a:t>
            </a:r>
            <a:r>
              <a:rPr lang="en-US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и(</a:t>
            </a:r>
            <a:r>
              <a:rPr lang="en-US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400" b="1" baseline="-25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170"/>
              </a:spcBef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2316480" algn="l"/>
                <a:tab pos="44958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денежный поток от операционной деятельности –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о(</a:t>
            </a:r>
            <a:r>
              <a:rPr lang="en-US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о(</a:t>
            </a:r>
            <a:r>
              <a:rPr lang="en-US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400" b="1" baseline="-25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170"/>
              </a:spcBef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2316480" algn="l"/>
                <a:tab pos="44958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денежный поток от финансовой деятельности –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ф(</a:t>
            </a:r>
            <a:r>
              <a:rPr lang="en-US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ф(</a:t>
            </a:r>
            <a:r>
              <a:rPr lang="en-US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</a:t>
            </a:r>
            <a:r>
              <a:rPr lang="ru-RU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ф(</a:t>
            </a:r>
            <a:r>
              <a:rPr lang="en-US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9089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grpSp>
        <p:nvGrpSpPr>
          <p:cNvPr id="27" name="Группа 26"/>
          <p:cNvGrpSpPr>
            <a:grpSpLocks/>
          </p:cNvGrpSpPr>
          <p:nvPr/>
        </p:nvGrpSpPr>
        <p:grpSpPr bwMode="auto">
          <a:xfrm>
            <a:off x="1036617" y="532130"/>
            <a:ext cx="10317480" cy="6325870"/>
            <a:chOff x="1411" y="2044"/>
            <a:chExt cx="16248" cy="9962"/>
          </a:xfrm>
        </p:grpSpPr>
        <p:sp>
          <p:nvSpPr>
            <p:cNvPr id="28" name="AutoShape 35"/>
            <p:cNvSpPr>
              <a:spLocks noChangeAspect="1" noChangeArrowheads="1" noTextEdit="1"/>
            </p:cNvSpPr>
            <p:nvPr/>
          </p:nvSpPr>
          <p:spPr bwMode="auto">
            <a:xfrm>
              <a:off x="1411" y="2044"/>
              <a:ext cx="16200" cy="99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29" name="Text Box 36"/>
            <p:cNvSpPr txBox="1">
              <a:spLocks noChangeArrowheads="1"/>
            </p:cNvSpPr>
            <p:nvPr/>
          </p:nvSpPr>
          <p:spPr bwMode="auto">
            <a:xfrm>
              <a:off x="6185" y="2046"/>
              <a:ext cx="5760" cy="76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228600" algn="ctr">
                <a:spcAft>
                  <a:spcPts val="0"/>
                </a:spcAf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Показатели коммерческой оценки  эффективности проекта</a:t>
              </a:r>
              <a:endParaRPr lang="ru-RU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Text Box 37"/>
            <p:cNvSpPr txBox="1">
              <a:spLocks noChangeArrowheads="1"/>
            </p:cNvSpPr>
            <p:nvPr/>
          </p:nvSpPr>
          <p:spPr bwMode="auto">
            <a:xfrm>
              <a:off x="4039" y="3303"/>
              <a:ext cx="2700" cy="76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Финансовая оценка</a:t>
              </a:r>
              <a:endParaRPr lang="ru-RU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Text Box 38"/>
            <p:cNvSpPr txBox="1">
              <a:spLocks noChangeArrowheads="1"/>
            </p:cNvSpPr>
            <p:nvPr/>
          </p:nvSpPr>
          <p:spPr bwMode="auto">
            <a:xfrm>
              <a:off x="10050" y="3216"/>
              <a:ext cx="3239" cy="76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Экономическая оценка</a:t>
              </a:r>
              <a:endParaRPr lang="ru-RU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 Box 39"/>
            <p:cNvSpPr txBox="1">
              <a:spLocks noChangeArrowheads="1"/>
            </p:cNvSpPr>
            <p:nvPr/>
          </p:nvSpPr>
          <p:spPr bwMode="auto">
            <a:xfrm>
              <a:off x="1411" y="6221"/>
              <a:ext cx="5579" cy="184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Коэффициенты финансовой оценки</a:t>
              </a:r>
              <a:endParaRPr lang="ru-RU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spcAft>
                  <a:spcPts val="0"/>
                </a:spcAft>
                <a:tabLst>
                  <a:tab pos="457200" algn="l"/>
                </a:tabLs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Коэффициенты рентабельности</a:t>
              </a:r>
              <a:endParaRPr lang="ru-RU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spcAft>
                  <a:spcPts val="0"/>
                </a:spcAft>
                <a:tabLst>
                  <a:tab pos="457200" algn="l"/>
                </a:tabLs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Коэффициенты деловой активности</a:t>
              </a:r>
              <a:endParaRPr lang="ru-RU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spcAft>
                  <a:spcPts val="0"/>
                </a:spcAft>
                <a:tabLst>
                  <a:tab pos="457200" algn="l"/>
                </a:tabLs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Коэффициенты финансовой устойчивости</a:t>
              </a:r>
              <a:endParaRPr lang="ru-RU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spcAft>
                  <a:spcPts val="0"/>
                </a:spcAft>
                <a:tabLst>
                  <a:tab pos="457200" algn="l"/>
                </a:tabLs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Коэффициенты ликвидности</a:t>
              </a:r>
              <a:endParaRPr lang="ru-RU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28600">
                <a:spcAft>
                  <a:spcPts val="0"/>
                </a:spcAf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ru-RU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 Box 40"/>
            <p:cNvSpPr txBox="1">
              <a:spLocks noChangeArrowheads="1"/>
            </p:cNvSpPr>
            <p:nvPr/>
          </p:nvSpPr>
          <p:spPr bwMode="auto">
            <a:xfrm>
              <a:off x="12390" y="4421"/>
              <a:ext cx="3420" cy="76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Динамические показатели</a:t>
              </a:r>
              <a:endParaRPr lang="ru-RU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 Box 41"/>
            <p:cNvSpPr txBox="1">
              <a:spLocks noChangeArrowheads="1"/>
            </p:cNvSpPr>
            <p:nvPr/>
          </p:nvSpPr>
          <p:spPr bwMode="auto">
            <a:xfrm>
              <a:off x="1411" y="4421"/>
              <a:ext cx="5579" cy="15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Источники информации:</a:t>
              </a:r>
              <a:endParaRPr lang="ru-RU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spcAft>
                  <a:spcPts val="0"/>
                </a:spcAft>
                <a:tabLst>
                  <a:tab pos="457200" algn="l"/>
                </a:tabLs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Отчет о прибылях и убытках</a:t>
              </a:r>
              <a:endParaRPr lang="ru-RU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spcAft>
                  <a:spcPts val="0"/>
                </a:spcAft>
                <a:tabLst>
                  <a:tab pos="457200" algn="l"/>
                </a:tabLs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Отчет о движении денежных средств</a:t>
              </a:r>
              <a:endParaRPr lang="ru-RU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spcAft>
                  <a:spcPts val="0"/>
                </a:spcAft>
                <a:tabLst>
                  <a:tab pos="457200" algn="l"/>
                </a:tabLs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Бухгалтерский баланс</a:t>
              </a:r>
              <a:endParaRPr lang="ru-RU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Text Box 42"/>
            <p:cNvSpPr txBox="1">
              <a:spLocks noChangeArrowheads="1"/>
            </p:cNvSpPr>
            <p:nvPr/>
          </p:nvSpPr>
          <p:spPr bwMode="auto">
            <a:xfrm>
              <a:off x="8429" y="4421"/>
              <a:ext cx="2342" cy="76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Статические показатели</a:t>
              </a:r>
              <a:endParaRPr lang="ru-RU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Text Box 43"/>
            <p:cNvSpPr txBox="1">
              <a:spLocks noChangeArrowheads="1"/>
            </p:cNvSpPr>
            <p:nvPr/>
          </p:nvSpPr>
          <p:spPr bwMode="auto">
            <a:xfrm>
              <a:off x="7531" y="5565"/>
              <a:ext cx="4667" cy="25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342900" lvl="0" indent="-342900">
                <a:spcAft>
                  <a:spcPts val="0"/>
                </a:spcAft>
                <a:tabLst>
                  <a:tab pos="457200" algn="l"/>
                </a:tabLst>
              </a:pPr>
              <a:r>
                <a:rPr lang="ru-RU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Рентабельность инвестиций - </a:t>
              </a:r>
              <a:r>
                <a:rPr lang="en-US" sz="12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ARR</a:t>
              </a:r>
              <a:endPara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spcAft>
                  <a:spcPts val="0"/>
                </a:spcAft>
                <a:tabLst>
                  <a:tab pos="457200" algn="l"/>
                </a:tabLst>
              </a:pPr>
              <a:r>
                <a:rPr lang="ru-RU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Годовая прибыль</a:t>
              </a:r>
              <a:r>
                <a:rPr lang="en-US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- </a:t>
              </a:r>
              <a:r>
                <a:rPr lang="ru-RU" sz="12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</a:t>
              </a:r>
              <a:endPara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spcAft>
                  <a:spcPts val="0"/>
                </a:spcAft>
                <a:tabLst>
                  <a:tab pos="457200" algn="l"/>
                </a:tabLst>
              </a:pPr>
              <a:r>
                <a:rPr lang="ru-RU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Срок окупаемости - </a:t>
              </a:r>
              <a:r>
                <a:rPr lang="ru-RU" sz="14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</a:t>
              </a:r>
              <a:r>
                <a:rPr lang="ru-RU" sz="1400" b="1" baseline="-250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</a:t>
              </a:r>
              <a:endPara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spcAft>
                  <a:spcPts val="0"/>
                </a:spcAft>
                <a:tabLst>
                  <a:tab pos="457200" algn="l"/>
                </a:tabLst>
              </a:pPr>
              <a:r>
                <a:rPr lang="ru-RU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Приведенные затраты - </a:t>
              </a:r>
              <a:r>
                <a:rPr lang="ru-RU" sz="12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З</a:t>
              </a:r>
              <a:r>
                <a:rPr lang="en-US" sz="1200" b="1" baseline="-250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spcAft>
                  <a:spcPts val="0"/>
                </a:spcAft>
                <a:tabLst>
                  <a:tab pos="270510" algn="l"/>
                </a:tabLst>
              </a:pPr>
              <a:r>
                <a:rPr lang="ru-RU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Удельные приведенные затраты</a:t>
              </a:r>
              <a:r>
                <a:rPr lang="en-US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4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400" b="1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  <a:r>
                <a:rPr lang="en-US" sz="1400" b="1" baseline="-250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spcAft>
                  <a:spcPts val="0"/>
                </a:spcAft>
              </a:pPr>
              <a:r>
                <a:rPr lang="ru-RU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Точка  безубыточности</a:t>
              </a:r>
              <a:r>
                <a:rPr lang="en-US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– </a:t>
              </a:r>
              <a:r>
                <a:rPr lang="en-US" sz="12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US" sz="1200" b="1" baseline="-250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 Box 44"/>
            <p:cNvSpPr txBox="1">
              <a:spLocks noChangeArrowheads="1"/>
            </p:cNvSpPr>
            <p:nvPr/>
          </p:nvSpPr>
          <p:spPr bwMode="auto">
            <a:xfrm>
              <a:off x="12377" y="5472"/>
              <a:ext cx="5282" cy="306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342900" lvl="0" indent="-342900">
                <a:spcAft>
                  <a:spcPts val="0"/>
                </a:spcAft>
              </a:pPr>
              <a:r>
                <a:rPr lang="ru-RU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Чистый дисконтированный доход</a:t>
              </a:r>
              <a:r>
                <a:rPr lang="en-US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4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– N</a:t>
              </a:r>
              <a:r>
                <a:rPr lang="en-US" sz="1400" b="1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PV</a:t>
              </a:r>
              <a:r>
                <a:rPr lang="ru-RU" sz="1400" b="1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endPara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spcAft>
                  <a:spcPts val="0"/>
                </a:spcAft>
              </a:pPr>
              <a:r>
                <a:rPr lang="ru-RU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Индекс рентабельности</a:t>
              </a:r>
              <a:r>
                <a:rPr lang="en-US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- </a:t>
              </a:r>
              <a:r>
                <a:rPr lang="en-US" sz="14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IR</a:t>
              </a:r>
              <a:endPara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spcAft>
                  <a:spcPts val="0"/>
                </a:spcAft>
              </a:pPr>
              <a:r>
                <a:rPr lang="ru-RU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Внутренняя норма доходности - </a:t>
              </a:r>
              <a:r>
                <a:rPr lang="en-US" sz="14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IRR</a:t>
              </a:r>
              <a:endPara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spcAft>
                  <a:spcPts val="0"/>
                </a:spcAft>
              </a:pPr>
              <a:r>
                <a:rPr lang="ru-RU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Динамический срок окупаемости - </a:t>
              </a:r>
              <a:r>
                <a:rPr lang="ru-RU" sz="14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</a:t>
              </a:r>
              <a:r>
                <a:rPr lang="ru-RU" sz="1400" b="1" baseline="-250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</a:t>
              </a:r>
              <a:endPara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spcAft>
                  <a:spcPts val="0"/>
                </a:spcAft>
              </a:pPr>
              <a:r>
                <a:rPr lang="ru-RU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Метод аннуитета</a:t>
              </a:r>
              <a:endPara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lvl="0" indent="-342900">
                <a:spcAft>
                  <a:spcPts val="0"/>
                </a:spcAft>
              </a:pPr>
              <a:r>
                <a:rPr lang="ru-RU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Терминальная стоимость </a:t>
              </a:r>
              <a:endPara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8" name="Line 45"/>
            <p:cNvCxnSpPr>
              <a:cxnSpLocks noChangeShapeType="1"/>
            </p:cNvCxnSpPr>
            <p:nvPr/>
          </p:nvCxnSpPr>
          <p:spPr bwMode="auto">
            <a:xfrm flipH="1">
              <a:off x="6089" y="2573"/>
              <a:ext cx="901" cy="7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Line 46"/>
            <p:cNvCxnSpPr>
              <a:cxnSpLocks noChangeShapeType="1"/>
            </p:cNvCxnSpPr>
            <p:nvPr/>
          </p:nvCxnSpPr>
          <p:spPr bwMode="auto">
            <a:xfrm>
              <a:off x="10173" y="2573"/>
              <a:ext cx="731" cy="6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Line 47"/>
            <p:cNvCxnSpPr>
              <a:cxnSpLocks noChangeShapeType="1"/>
            </p:cNvCxnSpPr>
            <p:nvPr/>
          </p:nvCxnSpPr>
          <p:spPr bwMode="auto">
            <a:xfrm flipH="1">
              <a:off x="10173" y="3983"/>
              <a:ext cx="237" cy="4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Line 48"/>
            <p:cNvCxnSpPr>
              <a:cxnSpLocks noChangeShapeType="1"/>
            </p:cNvCxnSpPr>
            <p:nvPr/>
          </p:nvCxnSpPr>
          <p:spPr bwMode="auto">
            <a:xfrm>
              <a:off x="12847" y="3983"/>
              <a:ext cx="303" cy="4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Line 49"/>
            <p:cNvCxnSpPr>
              <a:cxnSpLocks noChangeShapeType="1"/>
            </p:cNvCxnSpPr>
            <p:nvPr/>
          </p:nvCxnSpPr>
          <p:spPr bwMode="auto">
            <a:xfrm>
              <a:off x="9510" y="5188"/>
              <a:ext cx="0" cy="37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Line 50"/>
            <p:cNvCxnSpPr>
              <a:cxnSpLocks noChangeShapeType="1"/>
            </p:cNvCxnSpPr>
            <p:nvPr/>
          </p:nvCxnSpPr>
          <p:spPr bwMode="auto">
            <a:xfrm>
              <a:off x="14371" y="5188"/>
              <a:ext cx="0" cy="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Line 51"/>
            <p:cNvCxnSpPr>
              <a:cxnSpLocks noChangeShapeType="1"/>
            </p:cNvCxnSpPr>
            <p:nvPr/>
          </p:nvCxnSpPr>
          <p:spPr bwMode="auto">
            <a:xfrm>
              <a:off x="4831" y="4070"/>
              <a:ext cx="2" cy="3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Line 52"/>
            <p:cNvCxnSpPr>
              <a:cxnSpLocks noChangeShapeType="1"/>
            </p:cNvCxnSpPr>
            <p:nvPr/>
          </p:nvCxnSpPr>
          <p:spPr bwMode="auto">
            <a:xfrm flipH="1">
              <a:off x="4833" y="5939"/>
              <a:ext cx="1" cy="2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33434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Расчет статических показателей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Годовая прибыль:                              П = ВВ – </a:t>
            </a:r>
            <a:r>
              <a:rPr lang="ru-RU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полн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N*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(Ц –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ru-RU" sz="16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полн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Норма рентабельности проекта:    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ARR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(П / КВ)*100% 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Срок окупаемости проекта:             Т</a:t>
            </a:r>
            <a:r>
              <a:rPr lang="ru-RU" b="1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1 /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ARR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КВ /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</a:p>
          <a:p>
            <a:pPr marL="0" indent="0">
              <a:spcAft>
                <a:spcPts val="0"/>
              </a:spcAft>
              <a:buNone/>
            </a:pPr>
            <a:r>
              <a:rPr lang="kk-KZ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Приведенные затраты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               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Удельные </a:t>
            </a:r>
            <a:r>
              <a:rPr lang="ru-RU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привед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затраты:               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b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З</a:t>
            </a:r>
            <a:r>
              <a:rPr lang="en-US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(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b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)/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Экономический эффект:            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∆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 (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–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 *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Точка безубыточности:                       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( Ц  – 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en-US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b="1" dirty="0">
                <a:latin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439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19289" y="188913"/>
            <a:ext cx="8497887" cy="1727200"/>
          </a:xfrm>
          <a:solidFill>
            <a:srgbClr val="000099"/>
          </a:soli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>
                <a:solidFill>
                  <a:schemeClr val="bg1"/>
                </a:solidFill>
              </a:rPr>
              <a:t>Сложные (динамические) методы оценки.</a:t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400" b="1" dirty="0">
                <a:solidFill>
                  <a:schemeClr val="bg1"/>
                </a:solidFill>
              </a:rPr>
              <a:t>Оценка стоимости денег во времени </a:t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000" b="1" dirty="0">
                <a:solidFill>
                  <a:schemeClr val="bg1"/>
                </a:solidFill>
              </a:rPr>
              <a:t>(используется в сложных методах оценки инвестиционных проектов)</a:t>
            </a:r>
            <a:r>
              <a:rPr lang="ru-RU" sz="2000" b="1" dirty="0">
                <a:solidFill>
                  <a:srgbClr val="FFFF00"/>
                </a:solidFill>
              </a:rPr>
              <a:t/>
            </a:r>
            <a:br>
              <a:rPr lang="ru-RU" sz="2000" b="1" dirty="0">
                <a:solidFill>
                  <a:srgbClr val="FFFF00"/>
                </a:solidFill>
              </a:rPr>
            </a:b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92314" y="1628775"/>
            <a:ext cx="8218487" cy="4173538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70000"/>
              </a:lnSpc>
              <a:defRPr/>
            </a:pPr>
            <a:endParaRPr lang="ru-RU" dirty="0"/>
          </a:p>
          <a:p>
            <a:pPr eaLnBrk="1" hangingPunct="1">
              <a:lnSpc>
                <a:spcPct val="70000"/>
              </a:lnSpc>
              <a:defRPr/>
            </a:pPr>
            <a:endParaRPr lang="ru-RU" dirty="0"/>
          </a:p>
          <a:p>
            <a:pPr eaLnBrk="1" hangingPunct="1">
              <a:lnSpc>
                <a:spcPct val="70000"/>
              </a:lnSpc>
              <a:buFont typeface="Wingdings" panose="05000000000000000000" pitchFamily="2" charset="2"/>
              <a:buNone/>
              <a:defRPr/>
            </a:pPr>
            <a:r>
              <a:rPr lang="ru-RU" dirty="0"/>
              <a:t>     Будущая стоимость денег</a:t>
            </a:r>
          </a:p>
          <a:p>
            <a:pPr eaLnBrk="1" hangingPunct="1">
              <a:lnSpc>
                <a:spcPct val="70000"/>
              </a:lnSpc>
              <a:buFont typeface="Wingdings" panose="05000000000000000000" pitchFamily="2" charset="2"/>
              <a:buNone/>
              <a:defRPr/>
            </a:pPr>
            <a:r>
              <a:rPr lang="ru-RU" dirty="0"/>
              <a:t> </a:t>
            </a:r>
          </a:p>
          <a:p>
            <a:pPr algn="ctr" eaLnBrk="1" hangingPunct="1">
              <a:lnSpc>
                <a:spcPct val="70000"/>
              </a:lnSpc>
              <a:buFont typeface="Wingdings" panose="05000000000000000000" pitchFamily="2" charset="2"/>
              <a:buNone/>
              <a:defRPr/>
            </a:pPr>
            <a:r>
              <a:rPr lang="en-US" b="1" dirty="0"/>
              <a:t>FV</a:t>
            </a:r>
            <a:r>
              <a:rPr lang="ru-RU" b="1" dirty="0"/>
              <a:t> = </a:t>
            </a:r>
            <a:r>
              <a:rPr lang="en-US" b="1" dirty="0"/>
              <a:t>PV</a:t>
            </a:r>
            <a:r>
              <a:rPr lang="ru-RU" b="1" dirty="0" smtClean="0"/>
              <a:t>(1+</a:t>
            </a:r>
            <a:r>
              <a:rPr lang="en-US" b="1" dirty="0" smtClean="0"/>
              <a:t>E</a:t>
            </a:r>
            <a:r>
              <a:rPr lang="ru-RU" b="1" dirty="0" smtClean="0"/>
              <a:t>)</a:t>
            </a:r>
            <a:r>
              <a:rPr lang="en-US" b="1" baseline="30000" dirty="0" smtClean="0"/>
              <a:t>t</a:t>
            </a:r>
            <a:endParaRPr lang="ru-RU" b="1" dirty="0">
              <a:latin typeface="Arial" pitchFamily="34" charset="0"/>
            </a:endParaRPr>
          </a:p>
          <a:p>
            <a:pPr algn="ctr" eaLnBrk="1" hangingPunct="1">
              <a:lnSpc>
                <a:spcPct val="70000"/>
              </a:lnSpc>
              <a:buFont typeface="Wingdings" panose="05000000000000000000" pitchFamily="2" charset="2"/>
              <a:buNone/>
              <a:defRPr/>
            </a:pPr>
            <a:endParaRPr lang="ru-RU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sz="2400" dirty="0"/>
              <a:t>где : </a:t>
            </a:r>
            <a:r>
              <a:rPr lang="en-US" sz="2400" b="1" dirty="0"/>
              <a:t>FV</a:t>
            </a:r>
            <a:r>
              <a:rPr lang="ru-RU" sz="2400" dirty="0"/>
              <a:t> (</a:t>
            </a:r>
            <a:r>
              <a:rPr lang="en-US" sz="2400" dirty="0"/>
              <a:t>future value</a:t>
            </a:r>
            <a:r>
              <a:rPr lang="ru-RU" sz="2400" dirty="0"/>
              <a:t>) - будущая стоимость или стоимость в конце периода;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sz="2400" dirty="0"/>
              <a:t>	        </a:t>
            </a:r>
            <a:r>
              <a:rPr lang="ru-RU" sz="2400" b="1" dirty="0"/>
              <a:t> </a:t>
            </a:r>
            <a:r>
              <a:rPr lang="en-US" sz="2400" b="1" dirty="0"/>
              <a:t>PV</a:t>
            </a:r>
            <a:r>
              <a:rPr lang="ru-RU" sz="2400" dirty="0"/>
              <a:t> - (</a:t>
            </a:r>
            <a:r>
              <a:rPr lang="en-US" sz="2400" dirty="0"/>
              <a:t>present value</a:t>
            </a:r>
            <a:r>
              <a:rPr lang="ru-RU" sz="2400" dirty="0"/>
              <a:t>) - текущая или первоначальная стоимость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sz="2400" dirty="0"/>
              <a:t>	 </a:t>
            </a:r>
            <a:r>
              <a:rPr lang="en-US" sz="2400" dirty="0"/>
              <a:t>        </a:t>
            </a:r>
            <a:r>
              <a:rPr lang="en-US" sz="2400" dirty="0" smtClean="0"/>
              <a:t>t</a:t>
            </a:r>
            <a:r>
              <a:rPr lang="ru-RU" sz="2400" dirty="0" smtClean="0"/>
              <a:t>- </a:t>
            </a:r>
            <a:r>
              <a:rPr lang="ru-RU" sz="2400" dirty="0"/>
              <a:t>число периодов (лет);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sz="2400" dirty="0"/>
              <a:t>	         </a:t>
            </a:r>
            <a:r>
              <a:rPr lang="en-US" sz="2400" b="1" dirty="0" smtClean="0"/>
              <a:t>E</a:t>
            </a:r>
            <a:r>
              <a:rPr lang="ru-RU" sz="2400" dirty="0" smtClean="0"/>
              <a:t> </a:t>
            </a:r>
            <a:r>
              <a:rPr lang="ru-RU" sz="2400" dirty="0"/>
              <a:t>- ставка процента (в общем случае доходность инвестиций).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055250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19289" y="188913"/>
            <a:ext cx="8497887" cy="1727200"/>
          </a:xfrm>
          <a:solidFill>
            <a:srgbClr val="000099"/>
          </a:soli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 Расчет текущей стоимости</a:t>
            </a:r>
            <a:r>
              <a:rPr lang="ru-RU" sz="2000" b="1" dirty="0">
                <a:solidFill>
                  <a:srgbClr val="FFFF00"/>
                </a:solidFill>
              </a:rPr>
              <a:t/>
            </a:r>
            <a:br>
              <a:rPr lang="ru-RU" sz="2000" b="1" dirty="0">
                <a:solidFill>
                  <a:srgbClr val="FFFF00"/>
                </a:solidFill>
              </a:rPr>
            </a:b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92314" y="1628775"/>
            <a:ext cx="8218487" cy="4173538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70000"/>
              </a:lnSpc>
              <a:defRPr/>
            </a:pPr>
            <a:endParaRPr lang="ru-RU" dirty="0"/>
          </a:p>
          <a:p>
            <a:pPr eaLnBrk="1" hangingPunct="1">
              <a:lnSpc>
                <a:spcPct val="70000"/>
              </a:lnSpc>
              <a:defRPr/>
            </a:pPr>
            <a:endParaRPr lang="ru-RU" dirty="0"/>
          </a:p>
          <a:p>
            <a:pPr eaLnBrk="1" hangingPunct="1">
              <a:lnSpc>
                <a:spcPct val="70000"/>
              </a:lnSpc>
              <a:buFont typeface="Wingdings" panose="05000000000000000000" pitchFamily="2" charset="2"/>
              <a:buNone/>
              <a:defRPr/>
            </a:pPr>
            <a:r>
              <a:rPr lang="ru-RU" dirty="0"/>
              <a:t>     </a:t>
            </a:r>
            <a:r>
              <a:rPr lang="ru-RU" dirty="0" smtClean="0"/>
              <a:t>Текущая стоимость денег</a:t>
            </a:r>
            <a:endParaRPr lang="ru-RU" dirty="0"/>
          </a:p>
          <a:p>
            <a:pPr eaLnBrk="1" hangingPunct="1">
              <a:lnSpc>
                <a:spcPct val="70000"/>
              </a:lnSpc>
              <a:buFont typeface="Wingdings" panose="05000000000000000000" pitchFamily="2" charset="2"/>
              <a:buNone/>
              <a:defRPr/>
            </a:pPr>
            <a:r>
              <a:rPr lang="ru-RU" dirty="0"/>
              <a:t> </a:t>
            </a:r>
          </a:p>
          <a:p>
            <a:pPr algn="ctr">
              <a:lnSpc>
                <a:spcPct val="70000"/>
              </a:lnSpc>
              <a:buNone/>
              <a:defRPr/>
            </a:pPr>
            <a:r>
              <a:rPr lang="ru-RU" b="1" dirty="0" smtClean="0"/>
              <a:t>Р</a:t>
            </a:r>
            <a:r>
              <a:rPr lang="en-US" b="1" dirty="0" smtClean="0"/>
              <a:t>V</a:t>
            </a:r>
            <a:r>
              <a:rPr lang="ru-RU" b="1" dirty="0" smtClean="0"/>
              <a:t> </a:t>
            </a:r>
            <a:r>
              <a:rPr lang="ru-RU" b="1" dirty="0"/>
              <a:t>= </a:t>
            </a:r>
            <a:r>
              <a:rPr lang="en-US" b="1" dirty="0" smtClean="0"/>
              <a:t>FV / </a:t>
            </a:r>
            <a:r>
              <a:rPr lang="ru-RU" b="1" dirty="0" smtClean="0"/>
              <a:t>(1+</a:t>
            </a:r>
            <a:r>
              <a:rPr lang="en-US" b="1" dirty="0" smtClean="0"/>
              <a:t>E</a:t>
            </a:r>
            <a:r>
              <a:rPr lang="ru-RU" b="1" dirty="0" smtClean="0"/>
              <a:t>)</a:t>
            </a:r>
            <a:r>
              <a:rPr lang="en-US" b="1" baseline="30000" dirty="0" smtClean="0"/>
              <a:t>t </a:t>
            </a:r>
            <a:r>
              <a:rPr lang="en-US" b="1" dirty="0" smtClean="0"/>
              <a:t>  = PV</a:t>
            </a:r>
            <a:r>
              <a:rPr lang="ru-RU" b="1" dirty="0" smtClean="0"/>
              <a:t> </a:t>
            </a:r>
            <a:r>
              <a:rPr lang="ru-RU" b="1" dirty="0"/>
              <a:t>= </a:t>
            </a:r>
            <a:r>
              <a:rPr lang="en-US" b="1" dirty="0" smtClean="0"/>
              <a:t>FV/K</a:t>
            </a:r>
            <a:r>
              <a:rPr lang="ru-RU" b="1" dirty="0" smtClean="0"/>
              <a:t>д</a:t>
            </a:r>
            <a:endParaRPr lang="ru-RU" b="1" dirty="0">
              <a:latin typeface="Arial" pitchFamily="34" charset="0"/>
            </a:endParaRPr>
          </a:p>
          <a:p>
            <a:pPr eaLnBrk="1" hangingPunct="1">
              <a:lnSpc>
                <a:spcPct val="70000"/>
              </a:lnSpc>
              <a:buFont typeface="Wingdings" panose="05000000000000000000" pitchFamily="2" charset="2"/>
              <a:buNone/>
              <a:defRPr/>
            </a:pPr>
            <a:r>
              <a:rPr lang="ru-RU" dirty="0" smtClean="0"/>
              <a:t>      Приведенные затраты </a:t>
            </a:r>
          </a:p>
          <a:p>
            <a:pPr algn="ctr" eaLnBrk="1" hangingPunct="1">
              <a:lnSpc>
                <a:spcPct val="70000"/>
              </a:lnSpc>
              <a:buFont typeface="Wingdings" panose="05000000000000000000" pitchFamily="2" charset="2"/>
              <a:buNone/>
              <a:defRPr/>
            </a:pPr>
            <a:r>
              <a:rPr lang="en-US" dirty="0" smtClean="0"/>
              <a:t>CI = </a:t>
            </a:r>
            <a:r>
              <a:rPr lang="en-US" dirty="0" err="1" smtClean="0"/>
              <a:t>Kt</a:t>
            </a:r>
            <a:r>
              <a:rPr lang="kk-KZ" dirty="0" smtClean="0"/>
              <a:t> </a:t>
            </a:r>
            <a:r>
              <a:rPr lang="en-US" dirty="0" smtClean="0"/>
              <a:t>/</a:t>
            </a:r>
            <a:r>
              <a:rPr lang="kk-KZ" dirty="0" smtClean="0"/>
              <a:t> </a:t>
            </a:r>
            <a:r>
              <a:rPr lang="en-US" dirty="0" smtClean="0"/>
              <a:t>K</a:t>
            </a:r>
            <a:r>
              <a:rPr lang="kk-KZ" dirty="0" smtClean="0"/>
              <a:t>д</a:t>
            </a:r>
            <a:endParaRPr lang="ru-RU" dirty="0" smtClean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sz="2400" dirty="0" smtClean="0"/>
              <a:t>   где : </a:t>
            </a:r>
            <a:r>
              <a:rPr lang="en-US" sz="2400" b="1" dirty="0" smtClean="0"/>
              <a:t>FV</a:t>
            </a:r>
            <a:r>
              <a:rPr lang="ru-RU" sz="2400" dirty="0" smtClean="0"/>
              <a:t> (</a:t>
            </a:r>
            <a:r>
              <a:rPr lang="en-US" sz="2400" dirty="0" smtClean="0"/>
              <a:t>future value</a:t>
            </a:r>
            <a:r>
              <a:rPr lang="ru-RU" sz="2400" dirty="0" smtClean="0"/>
              <a:t>) - будущая;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sz="2400" dirty="0"/>
              <a:t>	        </a:t>
            </a:r>
            <a:r>
              <a:rPr lang="ru-RU" sz="2400" b="1" dirty="0"/>
              <a:t> </a:t>
            </a:r>
            <a:r>
              <a:rPr lang="en-US" sz="2400" b="1" dirty="0"/>
              <a:t>PV</a:t>
            </a:r>
            <a:r>
              <a:rPr lang="ru-RU" sz="2400" dirty="0"/>
              <a:t> </a:t>
            </a:r>
            <a:r>
              <a:rPr lang="ru-RU" sz="2400" dirty="0" smtClean="0"/>
              <a:t>- </a:t>
            </a:r>
            <a:r>
              <a:rPr lang="ru-RU" sz="2400" dirty="0"/>
              <a:t>текущая или первоначальная </a:t>
            </a:r>
            <a:r>
              <a:rPr lang="ru-RU" sz="2400" dirty="0" smtClean="0"/>
              <a:t>стоимость;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kk-KZ" sz="2400" dirty="0"/>
              <a:t> </a:t>
            </a:r>
            <a:r>
              <a:rPr lang="kk-KZ" sz="2400" dirty="0" smtClean="0"/>
              <a:t>            К</a:t>
            </a:r>
            <a:r>
              <a:rPr lang="en-US" sz="2400" dirty="0"/>
              <a:t>t</a:t>
            </a:r>
            <a:r>
              <a:rPr lang="kk-KZ" sz="2400" dirty="0" smtClean="0"/>
              <a:t> – </a:t>
            </a:r>
            <a:r>
              <a:rPr lang="ru-RU" sz="2400" dirty="0" smtClean="0"/>
              <a:t>капитальные вложения за </a:t>
            </a:r>
            <a:r>
              <a:rPr lang="en-US" sz="2400" dirty="0" smtClean="0"/>
              <a:t>t – </a:t>
            </a:r>
            <a:r>
              <a:rPr lang="ru-RU" sz="2400" dirty="0" smtClean="0"/>
              <a:t>й период;</a:t>
            </a:r>
            <a:endParaRPr lang="ru-RU" sz="24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sz="2400" dirty="0"/>
              <a:t>	 </a:t>
            </a:r>
            <a:r>
              <a:rPr lang="en-US" sz="2400" dirty="0"/>
              <a:t>        </a:t>
            </a:r>
            <a:r>
              <a:rPr lang="ru-RU" sz="2400" dirty="0" smtClean="0"/>
              <a:t>Кд – коэффициент дисконтирования.</a:t>
            </a:r>
            <a:endParaRPr lang="ru-RU" sz="2400" dirty="0"/>
          </a:p>
          <a:p>
            <a:pPr eaLnBrk="1" hangingPunct="1">
              <a:lnSpc>
                <a:spcPct val="80000"/>
              </a:lnSpc>
              <a:defRPr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77882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188913"/>
            <a:ext cx="8229600" cy="1439862"/>
          </a:xfrm>
        </p:spPr>
        <p:txBody>
          <a:bodyPr/>
          <a:lstStyle/>
          <a:p>
            <a:pPr algn="ctr" eaLnBrk="1" hangingPunct="1">
              <a:lnSpc>
                <a:spcPct val="70000"/>
              </a:lnSpc>
              <a:defRPr/>
            </a:pPr>
            <a:r>
              <a:rPr lang="ru-RU" sz="2800" b="1" dirty="0"/>
              <a:t>Чистый приведенный доход </a:t>
            </a:r>
            <a:br>
              <a:rPr lang="ru-RU" sz="2800" b="1" dirty="0"/>
            </a:br>
            <a:r>
              <a:rPr lang="ru-RU" sz="2800" b="1" dirty="0"/>
              <a:t>при условии последовательного инвестирования в течение ряда </a:t>
            </a:r>
            <a:r>
              <a:rPr lang="ru-RU" sz="2800" b="1" dirty="0" smtClean="0"/>
              <a:t>лет</a:t>
            </a:r>
            <a:endParaRPr lang="ru-RU" dirty="0" smtClean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58784" y="2681942"/>
            <a:ext cx="9058895" cy="411321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dirty="0" smtClean="0"/>
              <a:t> 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2099192" y="2767848"/>
            <a:ext cx="821848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indent="360363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где:</a:t>
            </a:r>
          </a:p>
          <a:p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</a:t>
            </a:r>
            <a:r>
              <a:rPr lang="en-US" altLang="ru-RU" sz="2800" b="1" baseline="-30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инвестиционные расходы (капитальные вложения) в году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Если: </a:t>
            </a:r>
            <a:r>
              <a:rPr lang="en-US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NPV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проект можно принять</a:t>
            </a:r>
            <a:endParaRPr lang="ru-RU" altLang="ru-RU" sz="2400" dirty="0">
              <a:latin typeface="Arial" panose="020B0604020202020204" pitchFamily="34" charset="0"/>
            </a:endParaRPr>
          </a:p>
          <a:p>
            <a:pPr algn="just"/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NPV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0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проект следует отвергнуть</a:t>
            </a:r>
            <a:endParaRPr lang="ru-RU" altLang="ru-RU" sz="2400" i="1" dirty="0">
              <a:latin typeface="Arial" panose="020B0604020202020204" pitchFamily="34" charset="0"/>
            </a:endParaRPr>
          </a:p>
          <a:p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NPV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ни прибыльный, ни убыточный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737208" y="1862971"/>
            <a:ext cx="33790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NPV  =  PV  –  CI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74306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03464" y="274638"/>
            <a:ext cx="7907337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рентабельности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07522" y="2315687"/>
            <a:ext cx="11071761" cy="3994067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800" i="1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b="1" dirty="0" smtClean="0"/>
              <a:t>PI</a:t>
            </a:r>
            <a:r>
              <a:rPr lang="ru-RU" sz="1800" dirty="0" smtClean="0"/>
              <a:t> </a:t>
            </a:r>
            <a:r>
              <a:rPr lang="ru-RU" sz="1800" dirty="0"/>
              <a:t>( </a:t>
            </a:r>
            <a:r>
              <a:rPr lang="en-US" sz="1800" dirty="0"/>
              <a:t>profitability index</a:t>
            </a:r>
            <a:r>
              <a:rPr lang="ru-RU" sz="1800" dirty="0"/>
              <a:t> ) - индекс рентабельности (доходности) инвестиций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1800" dirty="0">
                <a:latin typeface="Times New Roman CYR" charset="0"/>
              </a:rPr>
              <a:t>если : </a:t>
            </a:r>
            <a:r>
              <a:rPr lang="ru-RU" sz="1800" dirty="0"/>
              <a:t>	</a:t>
            </a:r>
            <a:r>
              <a:rPr lang="ru-RU" sz="2000" b="1" dirty="0">
                <a:latin typeface="Times New Roman CYR" charset="0"/>
              </a:rPr>
              <a:t>PI &gt; 1</a:t>
            </a:r>
            <a:r>
              <a:rPr lang="ru-RU" sz="1800" dirty="0">
                <a:latin typeface="Times New Roman CYR" charset="0"/>
              </a:rPr>
              <a:t>, то проект следует принять </a:t>
            </a:r>
            <a:endParaRPr lang="ru-RU" sz="1800" dirty="0"/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1800" dirty="0"/>
              <a:t>          	</a:t>
            </a:r>
            <a:r>
              <a:rPr lang="ru-RU" sz="1800" b="1" dirty="0">
                <a:latin typeface="Times New Roman CYR" charset="0"/>
              </a:rPr>
              <a:t>PI &lt; 1</a:t>
            </a:r>
            <a:r>
              <a:rPr lang="ru-RU" sz="1800" dirty="0">
                <a:latin typeface="Times New Roman CYR" charset="0"/>
              </a:rPr>
              <a:t>, то проект следует отвергнуть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1800" dirty="0">
                <a:latin typeface="Times New Roman CYR" charset="0"/>
              </a:rPr>
              <a:t>        </a:t>
            </a:r>
            <a:r>
              <a:rPr lang="ru-RU" sz="1800" dirty="0"/>
              <a:t>  	</a:t>
            </a:r>
            <a:r>
              <a:rPr lang="ru-RU" sz="1800" b="1" dirty="0">
                <a:latin typeface="Times New Roman CYR" charset="0"/>
              </a:rPr>
              <a:t>PI</a:t>
            </a:r>
            <a:r>
              <a:rPr lang="ru-RU" sz="1800" b="1" dirty="0"/>
              <a:t> = 1</a:t>
            </a:r>
            <a:r>
              <a:rPr lang="ru-RU" sz="1800" dirty="0">
                <a:latin typeface="Times New Roman CYR" charset="0"/>
              </a:rPr>
              <a:t>, </a:t>
            </a:r>
            <a:r>
              <a:rPr lang="ru-RU" sz="1800" dirty="0"/>
              <a:t>т</a:t>
            </a:r>
            <a:r>
              <a:rPr lang="ru-RU" sz="1800" dirty="0">
                <a:latin typeface="Times New Roman CYR" charset="0"/>
              </a:rPr>
              <a:t>о проект не является ни прибыльным, ни                                                     убыточным</a:t>
            </a:r>
            <a:endParaRPr lang="ru-RU" sz="18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18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1800" b="1" dirty="0"/>
              <a:t>И</a:t>
            </a:r>
            <a:r>
              <a:rPr lang="ru-RU" sz="1800" b="1" dirty="0">
                <a:latin typeface="Times New Roman CYR" charset="0"/>
              </a:rPr>
              <a:t>ндекс рентабельности</a:t>
            </a:r>
            <a:r>
              <a:rPr lang="ru-RU" sz="1800" dirty="0">
                <a:latin typeface="Times New Roman CYR" charset="0"/>
              </a:rPr>
              <a:t> </a:t>
            </a:r>
            <a:r>
              <a:rPr lang="ru-RU" sz="1800" dirty="0"/>
              <a:t>-</a:t>
            </a:r>
            <a:r>
              <a:rPr lang="ru-RU" sz="1800" dirty="0">
                <a:latin typeface="Times New Roman CYR" charset="0"/>
              </a:rPr>
              <a:t> относительны</a:t>
            </a:r>
            <a:r>
              <a:rPr lang="ru-RU" sz="1800" dirty="0"/>
              <a:t>й</a:t>
            </a:r>
            <a:r>
              <a:rPr lang="ru-RU" sz="1800" dirty="0">
                <a:latin typeface="Times New Roman CYR" charset="0"/>
              </a:rPr>
              <a:t> показател</a:t>
            </a:r>
            <a:r>
              <a:rPr lang="ru-RU" sz="1800" dirty="0"/>
              <a:t>ь</a:t>
            </a:r>
            <a:r>
              <a:rPr lang="ru-RU" sz="1800" dirty="0">
                <a:latin typeface="Times New Roman CYR" charset="0"/>
              </a:rPr>
              <a:t>: он характеризует уровень доходов на единицу затрат, т.е. эффективность вложений - чем больше значение этого показателя, тем выше отдача  с каждого рубля, инвестированного в данный проект</a:t>
            </a:r>
            <a:r>
              <a:rPr lang="ru-RU" sz="1800" dirty="0"/>
              <a:t>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1800" dirty="0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5567363" y="2995613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07522" y="1472540"/>
            <a:ext cx="8110847" cy="1472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>
              <a:spcBef>
                <a:spcPts val="170"/>
              </a:spcBef>
              <a:spcAft>
                <a:spcPts val="0"/>
              </a:spcAft>
              <a:tabLst>
                <a:tab pos="2316480" algn="l"/>
              </a:tabLst>
            </a:pPr>
            <a:r>
              <a:rPr lang="en-US" sz="4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PI</a:t>
            </a:r>
            <a:r>
              <a:rPr lang="ru-RU" sz="4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=  </a:t>
            </a:r>
            <a:r>
              <a:rPr lang="en-US" sz="4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PV</a:t>
            </a:r>
            <a:r>
              <a:rPr lang="ru-RU" sz="4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en-US" sz="4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CI</a:t>
            </a:r>
            <a:r>
              <a:rPr lang="ru-RU" sz="4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>
              <a:spcBef>
                <a:spcPts val="170"/>
              </a:spcBef>
              <a:spcAft>
                <a:spcPts val="0"/>
              </a:spcAft>
              <a:tabLst>
                <a:tab pos="2316480" algn="l"/>
              </a:tabLst>
            </a:pPr>
            <a:r>
              <a:rPr lang="ru-RU" sz="4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4504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3331968" y="1721922"/>
            <a:ext cx="3080084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1535875" y="2318071"/>
          <a:ext cx="7315200" cy="2375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0" name="Уравнение" r:id="rId3" imgW="1815312" imgH="444307" progId="Equation.3">
                  <p:embed/>
                </p:oleObj>
              </mc:Choice>
              <mc:Fallback>
                <p:oleObj name="Уравнение" r:id="rId3" imgW="1815312" imgH="444307" progId="Equation.3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5875" y="2318071"/>
                        <a:ext cx="7315200" cy="23750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598224" y="1125774"/>
            <a:ext cx="342009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/>
              <a:t>PV</a:t>
            </a:r>
            <a:r>
              <a:rPr lang="ru-RU" sz="4400" b="1" dirty="0" smtClean="0"/>
              <a:t>  </a:t>
            </a:r>
            <a:r>
              <a:rPr lang="ru-RU" sz="4400" b="1" dirty="0"/>
              <a:t>=  </a:t>
            </a:r>
            <a:r>
              <a:rPr lang="en-US" sz="4400" b="1" dirty="0" smtClean="0"/>
              <a:t>CI</a:t>
            </a:r>
            <a:endParaRPr lang="ru-RU" sz="4400" dirty="0"/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1710047" y="5094514"/>
            <a:ext cx="84552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эффективен, если выполняется условие - 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IRR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&gt;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 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IRR = E</a:t>
            </a:r>
            <a:r>
              <a:rPr lang="en-US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IRR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1843670" y="268016"/>
            <a:ext cx="73240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Расчет внутренняя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норма доходность (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IRR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71797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638549" y="600387"/>
            <a:ext cx="4840433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539750" eaLnBrk="0" fontAlgn="base" hangingPunct="0">
              <a:spcBef>
                <a:spcPct val="0"/>
              </a:spcBef>
              <a:spcAft>
                <a:spcPct val="0"/>
              </a:spcAft>
              <a:tabLst>
                <a:tab pos="2316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316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316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316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316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316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316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316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316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16163" algn="l"/>
              </a:tabLst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Формула  аннуитета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16163" algn="l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687547"/>
              </p:ext>
            </p:extLst>
          </p:nvPr>
        </p:nvGraphicFramePr>
        <p:xfrm>
          <a:off x="3420094" y="1721923"/>
          <a:ext cx="4975761" cy="2090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5" name="Уравнение" r:id="rId3" imgW="1143000" imgH="419100" progId="Equation.3">
                  <p:embed/>
                </p:oleObj>
              </mc:Choice>
              <mc:Fallback>
                <p:oleObj name="Уравнение" r:id="rId3" imgW="1143000" imgH="4191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0094" y="1721923"/>
                        <a:ext cx="4975761" cy="20900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553195" y="4488248"/>
            <a:ext cx="6860148" cy="120032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316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316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316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316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316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316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316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316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316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16163" algn="l"/>
              </a:tabLst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где,     А – аннуитет;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16163" algn="l"/>
              </a:tabLst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kumimoji="0" lang="en-US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=  ( 1 + </a:t>
            </a:r>
            <a:r>
              <a:rPr kumimoji="0" lang="en-US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 ;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16163" algn="l"/>
              </a:tabLst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kumimoji="0" lang="en-US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число периодов (месяцев, кварталов, лет и т.д.)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16163" algn="l"/>
              </a:tabLst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К – капитальные вложения на период инвестирования.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985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Расчет конечной стоимости </a:t>
            </a:r>
            <a:r>
              <a:rPr lang="ru-RU" dirty="0" smtClean="0"/>
              <a:t>проекта по формуле Гордона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b="1" baseline="-25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(term</a:t>
            </a:r>
            <a:r>
              <a: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GF</a:t>
            </a:r>
            <a:r>
              <a: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(t+1)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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E - g) 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/>
              <a:t>где</a:t>
            </a:r>
            <a:r>
              <a:rPr lang="ru-RU" dirty="0"/>
              <a:t>,      </a:t>
            </a:r>
            <a:r>
              <a:rPr lang="ru-RU" dirty="0" smtClean="0"/>
              <a:t>- </a:t>
            </a:r>
            <a:r>
              <a:rPr lang="en-US" dirty="0"/>
              <a:t>F</a:t>
            </a:r>
            <a:r>
              <a:rPr lang="ru-RU" baseline="-25000" dirty="0"/>
              <a:t>(</a:t>
            </a:r>
            <a:r>
              <a:rPr lang="en-US" baseline="-25000" dirty="0"/>
              <a:t>term</a:t>
            </a:r>
            <a:r>
              <a:rPr lang="ru-RU" baseline="-25000" dirty="0"/>
              <a:t>)</a:t>
            </a:r>
            <a:r>
              <a:rPr lang="ru-RU" dirty="0"/>
              <a:t> – стоимость бизнеса в </a:t>
            </a:r>
            <a:r>
              <a:rPr lang="ru-RU" dirty="0" err="1"/>
              <a:t>постпрогнозный</a:t>
            </a:r>
            <a:r>
              <a:rPr lang="ru-RU" dirty="0"/>
              <a:t> период;</a:t>
            </a:r>
          </a:p>
          <a:p>
            <a:pPr marL="0" indent="0">
              <a:buNone/>
            </a:pPr>
            <a:r>
              <a:rPr lang="ru-RU" dirty="0"/>
              <a:t>            </a:t>
            </a:r>
            <a:r>
              <a:rPr lang="ru-RU" dirty="0" smtClean="0"/>
              <a:t> - </a:t>
            </a:r>
            <a:r>
              <a:rPr lang="en-US" dirty="0" smtClean="0"/>
              <a:t>GF</a:t>
            </a:r>
            <a:r>
              <a:rPr lang="ru-RU" baseline="-25000" dirty="0"/>
              <a:t>(</a:t>
            </a:r>
            <a:r>
              <a:rPr lang="en-US" baseline="-25000" dirty="0"/>
              <a:t>t</a:t>
            </a:r>
            <a:r>
              <a:rPr lang="ru-RU" baseline="-25000" dirty="0"/>
              <a:t>+1)</a:t>
            </a:r>
            <a:r>
              <a:rPr lang="ru-RU" dirty="0"/>
              <a:t> – денежный поток за первый </a:t>
            </a:r>
            <a:r>
              <a:rPr lang="ru-RU" dirty="0" smtClean="0"/>
              <a:t>год </a:t>
            </a:r>
            <a:r>
              <a:rPr lang="ru-RU" dirty="0" err="1"/>
              <a:t>постпрогнозного</a:t>
            </a:r>
            <a:r>
              <a:rPr lang="ru-RU" dirty="0"/>
              <a:t>  </a:t>
            </a:r>
          </a:p>
          <a:p>
            <a:pPr marL="0" indent="0">
              <a:buNone/>
            </a:pPr>
            <a:r>
              <a:rPr lang="ru-RU" dirty="0" smtClean="0"/>
              <a:t>             - периода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 smtClean="0"/>
              <a:t>             - Е </a:t>
            </a:r>
            <a:r>
              <a:rPr lang="ru-RU" dirty="0"/>
              <a:t>– ставка дисконта;</a:t>
            </a:r>
          </a:p>
          <a:p>
            <a:pPr marL="0" indent="0">
              <a:buNone/>
            </a:pPr>
            <a:r>
              <a:rPr lang="ru-RU" dirty="0" smtClean="0"/>
              <a:t>             - </a:t>
            </a:r>
            <a:r>
              <a:rPr lang="en-US" dirty="0" smtClean="0"/>
              <a:t>g</a:t>
            </a:r>
            <a:r>
              <a:rPr lang="ru-RU" dirty="0" smtClean="0"/>
              <a:t> </a:t>
            </a:r>
            <a:r>
              <a:rPr lang="ru-RU" dirty="0"/>
              <a:t>– долгосрочные темпы роста денежного потока.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1368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6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  <a:endParaRPr lang="ru-RU" sz="6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V="1">
            <a:off x="838200" y="6176962"/>
            <a:ext cx="10515600" cy="45719"/>
          </a:xfrm>
        </p:spPr>
        <p:txBody>
          <a:bodyPr rtlCol="0">
            <a:normAutofit fontScale="25000" lnSpcReduction="20000"/>
          </a:bodyPr>
          <a:lstStyle/>
          <a:p>
            <a:pPr algn="just"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95378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725</Words>
  <Application>Microsoft Office PowerPoint</Application>
  <PresentationFormat>Широкоэкранный</PresentationFormat>
  <Paragraphs>145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Calibri</vt:lpstr>
      <vt:lpstr>Calibri Light</vt:lpstr>
      <vt:lpstr>Symbol</vt:lpstr>
      <vt:lpstr>Tahoma</vt:lpstr>
      <vt:lpstr>Times New Roman</vt:lpstr>
      <vt:lpstr>Times New Roman CYR</vt:lpstr>
      <vt:lpstr>Wingdings</vt:lpstr>
      <vt:lpstr>Тема Office</vt:lpstr>
      <vt:lpstr>Уравнение</vt:lpstr>
      <vt:lpstr>ОЦЕНКА ЭФФЕКТИВНОСТИ ИНВЕСТИЦИОННОГО ПРОЕКТА</vt:lpstr>
      <vt:lpstr>ДИССЕРТАЦИИ ПРЕЗИДЕНТОВ РФ и РК</vt:lpstr>
      <vt:lpstr>СТРАТЕГИИ</vt:lpstr>
      <vt:lpstr>Определение доходности</vt:lpstr>
      <vt:lpstr>Концепция денежного потока ИП </vt:lpstr>
      <vt:lpstr>Виды денежных потоков</vt:lpstr>
      <vt:lpstr>       </vt:lpstr>
      <vt:lpstr>Расчет статических показателей</vt:lpstr>
      <vt:lpstr> Сложные (динамические) методы оценки. Оценка стоимости денег во времени  (используется в сложных методах оценки инвестиционных проектов) </vt:lpstr>
      <vt:lpstr> Расчет текущей стоимости </vt:lpstr>
      <vt:lpstr>Чистый приведенный доход  при условии последовательного инвестирования в течение ряда лет</vt:lpstr>
      <vt:lpstr>Индекс рентабельности проекта </vt:lpstr>
      <vt:lpstr>Презентация PowerPoint</vt:lpstr>
      <vt:lpstr>Презентация PowerPoint</vt:lpstr>
      <vt:lpstr>Расчет конечной стоимости проекта по формуле Гордона</vt:lpstr>
      <vt:lpstr>       СПАСИБО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ОЦЕНКА ЭФФЕКТИВНОСТИ ИНВЕСТИЦИОННОГО ПРОЕКТА</dc:title>
  <dc:creator>User</dc:creator>
  <cp:lastModifiedBy>User</cp:lastModifiedBy>
  <cp:revision>24</cp:revision>
  <dcterms:created xsi:type="dcterms:W3CDTF">2023-10-30T02:33:47Z</dcterms:created>
  <dcterms:modified xsi:type="dcterms:W3CDTF">2024-02-29T06:22:24Z</dcterms:modified>
</cp:coreProperties>
</file>